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fa-I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DEFE"/>
    <a:srgbClr val="D60093"/>
    <a:srgbClr val="990099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78F63-875E-4F64-AF47-D4B78FE69067}" type="datetimeFigureOut">
              <a:rPr lang="fa-IR" smtClean="0"/>
              <a:t>1446/01/21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87662-D135-4562-987F-DF69ECD43AB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79625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78F63-875E-4F64-AF47-D4B78FE69067}" type="datetimeFigureOut">
              <a:rPr lang="fa-IR" smtClean="0"/>
              <a:t>1446/01/21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87662-D135-4562-987F-DF69ECD43AB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945146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78F63-875E-4F64-AF47-D4B78FE69067}" type="datetimeFigureOut">
              <a:rPr lang="fa-IR" smtClean="0"/>
              <a:t>1446/01/21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87662-D135-4562-987F-DF69ECD43AB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462100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78F63-875E-4F64-AF47-D4B78FE69067}" type="datetimeFigureOut">
              <a:rPr lang="fa-IR" smtClean="0"/>
              <a:t>1446/01/21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87662-D135-4562-987F-DF69ECD43AB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286088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78F63-875E-4F64-AF47-D4B78FE69067}" type="datetimeFigureOut">
              <a:rPr lang="fa-IR" smtClean="0"/>
              <a:t>1446/01/21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87662-D135-4562-987F-DF69ECD43AB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015315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78F63-875E-4F64-AF47-D4B78FE69067}" type="datetimeFigureOut">
              <a:rPr lang="fa-IR" smtClean="0"/>
              <a:t>1446/01/21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87662-D135-4562-987F-DF69ECD43AB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716502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78F63-875E-4F64-AF47-D4B78FE69067}" type="datetimeFigureOut">
              <a:rPr lang="fa-IR" smtClean="0"/>
              <a:t>1446/01/21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87662-D135-4562-987F-DF69ECD43AB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7245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78F63-875E-4F64-AF47-D4B78FE69067}" type="datetimeFigureOut">
              <a:rPr lang="fa-IR" smtClean="0"/>
              <a:t>1446/01/21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87662-D135-4562-987F-DF69ECD43AB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116331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78F63-875E-4F64-AF47-D4B78FE69067}" type="datetimeFigureOut">
              <a:rPr lang="fa-IR" smtClean="0"/>
              <a:t>1446/01/21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87662-D135-4562-987F-DF69ECD43AB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237131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78F63-875E-4F64-AF47-D4B78FE69067}" type="datetimeFigureOut">
              <a:rPr lang="fa-IR" smtClean="0"/>
              <a:t>1446/01/21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87662-D135-4562-987F-DF69ECD43AB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950339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78F63-875E-4F64-AF47-D4B78FE69067}" type="datetimeFigureOut">
              <a:rPr lang="fa-IR" smtClean="0"/>
              <a:t>1446/01/21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87662-D135-4562-987F-DF69ECD43AB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348769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3000">
              <a:srgbClr val="FEDEFE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D78F63-875E-4F64-AF47-D4B78FE69067}" type="datetimeFigureOut">
              <a:rPr lang="fa-IR" smtClean="0"/>
              <a:t>1446/01/21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E87662-D135-4562-987F-DF69ECD43AB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959553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sphere">
          <a:fgClr>
            <a:srgbClr val="FEDEFE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290945" y="1825625"/>
            <a:ext cx="5728855" cy="435133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fa-IR" sz="2000" b="1" dirty="0">
                <a:solidFill>
                  <a:srgbClr val="FF0000"/>
                </a:solidFill>
                <a:cs typeface="0 Bardiya" panose="00000400000000000000" pitchFamily="2" charset="-78"/>
              </a:rPr>
              <a:t>نقطه </a:t>
            </a:r>
            <a:r>
              <a:rPr lang="fa-IR" sz="2000" b="1" dirty="0" smtClean="0">
                <a:solidFill>
                  <a:srgbClr val="FF0000"/>
                </a:solidFill>
                <a:cs typeface="0 Bardiya" panose="00000400000000000000" pitchFamily="2" charset="-78"/>
              </a:rPr>
              <a:t>هوگو </a:t>
            </a:r>
            <a:r>
              <a:rPr lang="fa-IR" sz="2400" b="1" dirty="0" smtClean="0">
                <a:solidFill>
                  <a:srgbClr val="FF0000"/>
                </a:solidFill>
                <a:cs typeface="0 Bardiya" panose="00000400000000000000" pitchFamily="2" charset="-78"/>
              </a:rPr>
              <a:t> :</a:t>
            </a:r>
            <a:endParaRPr lang="fa-IR" sz="2400" b="1" dirty="0">
              <a:solidFill>
                <a:srgbClr val="FF0000"/>
              </a:solidFill>
              <a:cs typeface="0 Bardiya" panose="00000400000000000000" pitchFamily="2" charset="-78"/>
            </a:endParaRPr>
          </a:p>
          <a:p>
            <a:pPr marL="0" indent="0" algn="r" rtl="1">
              <a:buNone/>
            </a:pPr>
            <a:r>
              <a:rPr lang="fa-IR" sz="2000" b="1" dirty="0">
                <a:solidFill>
                  <a:srgbClr val="7030A0"/>
                </a:solidFill>
                <a:cs typeface="0 Bardiya" panose="00000400000000000000" pitchFamily="2" charset="-78"/>
              </a:rPr>
              <a:t>حین زایمان  :</a:t>
            </a:r>
          </a:p>
          <a:p>
            <a:pPr algn="r" rtl="1">
              <a:buFont typeface="Wingdings" panose="05000000000000000000" pitchFamily="2" charset="2"/>
              <a:buChar char="v"/>
            </a:pPr>
            <a:r>
              <a:rPr lang="fa-IR" sz="1800" b="1" dirty="0">
                <a:solidFill>
                  <a:prstClr val="black"/>
                </a:solidFill>
                <a:cs typeface="0 Bardiya" panose="00000400000000000000" pitchFamily="2" charset="-78"/>
              </a:rPr>
              <a:t>کاهش درد زایمان</a:t>
            </a:r>
          </a:p>
          <a:p>
            <a:pPr algn="r" rtl="1">
              <a:buFont typeface="Wingdings" panose="05000000000000000000" pitchFamily="2" charset="2"/>
              <a:buChar char="v"/>
            </a:pPr>
            <a:r>
              <a:rPr lang="fa-IR" sz="1800" b="1" dirty="0">
                <a:solidFill>
                  <a:prstClr val="black"/>
                </a:solidFill>
                <a:cs typeface="0 Bardiya" panose="00000400000000000000" pitchFamily="2" charset="-78"/>
              </a:rPr>
              <a:t>کمک به نزول جنین</a:t>
            </a:r>
          </a:p>
          <a:p>
            <a:pPr algn="r" rtl="1">
              <a:buFont typeface="Wingdings" panose="05000000000000000000" pitchFamily="2" charset="2"/>
              <a:buChar char="v"/>
            </a:pPr>
            <a:r>
              <a:rPr lang="fa-IR" sz="1800" b="1" dirty="0">
                <a:solidFill>
                  <a:prstClr val="black"/>
                </a:solidFill>
                <a:cs typeface="0 Bardiya" panose="00000400000000000000" pitchFamily="2" charset="-78"/>
              </a:rPr>
              <a:t>رفع خستگی مادر</a:t>
            </a:r>
          </a:p>
          <a:p>
            <a:pPr algn="r" rtl="1">
              <a:buFont typeface="Wingdings" panose="05000000000000000000" pitchFamily="2" charset="2"/>
              <a:buChar char="v"/>
            </a:pPr>
            <a:r>
              <a:rPr lang="fa-IR" sz="1800" b="1" dirty="0">
                <a:solidFill>
                  <a:prstClr val="black"/>
                </a:solidFill>
                <a:cs typeface="0 Bardiya" panose="00000400000000000000" pitchFamily="2" charset="-78"/>
              </a:rPr>
              <a:t>ایجاد انقباضات موثر رحمی</a:t>
            </a:r>
          </a:p>
          <a:p>
            <a:pPr marL="0" indent="0" algn="r" rtl="1">
              <a:buNone/>
            </a:pPr>
            <a:r>
              <a:rPr lang="fa-IR" sz="2000" b="1" dirty="0">
                <a:solidFill>
                  <a:srgbClr val="7030A0"/>
                </a:solidFill>
                <a:cs typeface="0 Bardiya" panose="00000400000000000000" pitchFamily="2" charset="-78"/>
              </a:rPr>
              <a:t>پس از زایمان </a:t>
            </a:r>
            <a:r>
              <a:rPr lang="fa-IR" sz="2000" b="1" dirty="0" smtClean="0">
                <a:solidFill>
                  <a:srgbClr val="7030A0"/>
                </a:solidFill>
                <a:cs typeface="0 Bardiya" panose="00000400000000000000" pitchFamily="2" charset="-78"/>
              </a:rPr>
              <a:t>: </a:t>
            </a:r>
            <a:endParaRPr lang="fa-IR" sz="2000" b="1" dirty="0">
              <a:solidFill>
                <a:srgbClr val="7030A0"/>
              </a:solidFill>
              <a:cs typeface="0 Bardiya" panose="0000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v"/>
            </a:pPr>
            <a:r>
              <a:rPr lang="fa-IR" sz="2000" b="1" dirty="0">
                <a:solidFill>
                  <a:prstClr val="black"/>
                </a:solidFill>
                <a:cs typeface="0 Bardiya" panose="00000400000000000000" pitchFamily="2" charset="-78"/>
              </a:rPr>
              <a:t>افزایش شیر</a:t>
            </a:r>
          </a:p>
          <a:p>
            <a:pPr algn="r" rtl="1">
              <a:buFont typeface="Wingdings" panose="05000000000000000000" pitchFamily="2" charset="2"/>
              <a:buChar char="v"/>
            </a:pPr>
            <a:r>
              <a:rPr lang="fa-IR" sz="1800" b="1" dirty="0">
                <a:solidFill>
                  <a:prstClr val="black"/>
                </a:solidFill>
                <a:cs typeface="0 Bardiya" panose="00000400000000000000" pitchFamily="2" charset="-78"/>
              </a:rPr>
              <a:t>رفع </a:t>
            </a:r>
            <a:r>
              <a:rPr lang="fa-IR" sz="1800" b="1" dirty="0" smtClean="0">
                <a:solidFill>
                  <a:prstClr val="black"/>
                </a:solidFill>
                <a:cs typeface="0 Bardiya" panose="00000400000000000000" pitchFamily="2" charset="-78"/>
              </a:rPr>
              <a:t>یبوست مادر</a:t>
            </a:r>
            <a:endParaRPr lang="fa-IR" sz="1800" b="1" dirty="0">
              <a:solidFill>
                <a:prstClr val="black"/>
              </a:solidFill>
              <a:cs typeface="0 Bardiya" panose="00000400000000000000" pitchFamily="2" charset="-78"/>
            </a:endParaRPr>
          </a:p>
          <a:p>
            <a:pPr marL="0" indent="0" algn="r" rtl="1">
              <a:buNone/>
            </a:pPr>
            <a:endParaRPr lang="fa-IR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199" y="1825625"/>
            <a:ext cx="5784273" cy="435133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lvl="0" indent="0" algn="r" rtl="1">
              <a:buNone/>
            </a:pPr>
            <a:r>
              <a:rPr lang="fa-IR" sz="2000" b="1" dirty="0" smtClean="0">
                <a:solidFill>
                  <a:srgbClr val="FF0000"/>
                </a:solidFill>
                <a:cs typeface="0 Bardiya" panose="00000400000000000000" pitchFamily="2" charset="-78"/>
              </a:rPr>
              <a:t>نقطه </a:t>
            </a:r>
            <a:r>
              <a:rPr lang="en-US" sz="2000" b="1" dirty="0" smtClean="0">
                <a:solidFill>
                  <a:srgbClr val="FF0000"/>
                </a:solidFill>
                <a:cs typeface="0 Bardiya" panose="00000400000000000000" pitchFamily="2" charset="-78"/>
              </a:rPr>
              <a:t>GB21 </a:t>
            </a:r>
            <a:r>
              <a:rPr lang="fa-IR" sz="2000" b="1" dirty="0" smtClean="0">
                <a:solidFill>
                  <a:srgbClr val="FF0000"/>
                </a:solidFill>
                <a:cs typeface="0 Bardiya" panose="00000400000000000000" pitchFamily="2" charset="-78"/>
              </a:rPr>
              <a:t>  </a:t>
            </a:r>
            <a:r>
              <a:rPr lang="fa-IR" sz="2400" b="1" dirty="0" smtClean="0">
                <a:solidFill>
                  <a:srgbClr val="FF0000"/>
                </a:solidFill>
                <a:cs typeface="0 Bardiya" panose="00000400000000000000" pitchFamily="2" charset="-78"/>
              </a:rPr>
              <a:t>:</a:t>
            </a:r>
          </a:p>
          <a:p>
            <a:pPr marL="0" lvl="0" indent="0" algn="r" rtl="1">
              <a:buNone/>
            </a:pPr>
            <a:r>
              <a:rPr lang="fa-IR" sz="2000" b="1" dirty="0" smtClean="0">
                <a:solidFill>
                  <a:srgbClr val="7030A0"/>
                </a:solidFill>
                <a:cs typeface="0 Bardiya" panose="00000400000000000000" pitchFamily="2" charset="-78"/>
              </a:rPr>
              <a:t>حین زایمان باعث موارد زیر می شود </a:t>
            </a:r>
            <a:r>
              <a:rPr lang="fa-IR" sz="2400" b="1" dirty="0" smtClean="0">
                <a:solidFill>
                  <a:srgbClr val="7030A0"/>
                </a:solidFill>
                <a:cs typeface="0 Bardiya" panose="00000400000000000000" pitchFamily="2" charset="-78"/>
              </a:rPr>
              <a:t>:</a:t>
            </a:r>
          </a:p>
          <a:p>
            <a:pPr lvl="0" algn="r" rtl="1">
              <a:buFont typeface="Wingdings" panose="05000000000000000000" pitchFamily="2" charset="2"/>
              <a:buChar char="v"/>
            </a:pPr>
            <a:r>
              <a:rPr lang="fa-IR" sz="1800" b="1" dirty="0" smtClean="0">
                <a:solidFill>
                  <a:schemeClr val="tx1"/>
                </a:solidFill>
                <a:cs typeface="0 Bardiya" panose="00000400000000000000" pitchFamily="2" charset="-78"/>
              </a:rPr>
              <a:t>پیشرفت </a:t>
            </a:r>
            <a:r>
              <a:rPr lang="fa-IR" sz="1800" b="1" dirty="0">
                <a:solidFill>
                  <a:schemeClr val="tx1"/>
                </a:solidFill>
                <a:cs typeface="0 Bardiya" panose="00000400000000000000" pitchFamily="2" charset="-78"/>
              </a:rPr>
              <a:t>سیر زایمان</a:t>
            </a:r>
          </a:p>
          <a:p>
            <a:pPr lvl="0" algn="r" rtl="1">
              <a:buFont typeface="Wingdings" panose="05000000000000000000" pitchFamily="2" charset="2"/>
              <a:buChar char="v"/>
            </a:pPr>
            <a:r>
              <a:rPr lang="fa-IR" sz="1800" b="1" dirty="0" smtClean="0">
                <a:solidFill>
                  <a:schemeClr val="tx1"/>
                </a:solidFill>
                <a:cs typeface="0 Bardiya" panose="00000400000000000000" pitchFamily="2" charset="-78"/>
              </a:rPr>
              <a:t>کاهش </a:t>
            </a:r>
            <a:r>
              <a:rPr lang="fa-IR" sz="1800" b="1" dirty="0">
                <a:solidFill>
                  <a:schemeClr val="tx1"/>
                </a:solidFill>
                <a:cs typeface="0 Bardiya" panose="00000400000000000000" pitchFamily="2" charset="-78"/>
              </a:rPr>
              <a:t>درد زایمان</a:t>
            </a:r>
          </a:p>
          <a:p>
            <a:pPr lvl="0" algn="r" rtl="1">
              <a:buFont typeface="Wingdings" panose="05000000000000000000" pitchFamily="2" charset="2"/>
              <a:buChar char="v"/>
            </a:pPr>
            <a:r>
              <a:rPr lang="fa-IR" sz="1800" b="1" dirty="0" smtClean="0">
                <a:solidFill>
                  <a:schemeClr val="tx1"/>
                </a:solidFill>
                <a:cs typeface="0 Bardiya" panose="00000400000000000000" pitchFamily="2" charset="-78"/>
              </a:rPr>
              <a:t>تحریک </a:t>
            </a:r>
            <a:r>
              <a:rPr lang="fa-IR" sz="1800" b="1" dirty="0">
                <a:solidFill>
                  <a:schemeClr val="tx1"/>
                </a:solidFill>
                <a:cs typeface="0 Bardiya" panose="00000400000000000000" pitchFamily="2" charset="-78"/>
              </a:rPr>
              <a:t>انقباضات </a:t>
            </a:r>
            <a:r>
              <a:rPr lang="fa-IR" sz="1800" b="1" dirty="0" smtClean="0">
                <a:solidFill>
                  <a:schemeClr val="tx1"/>
                </a:solidFill>
                <a:cs typeface="0 Bardiya" panose="00000400000000000000" pitchFamily="2" charset="-78"/>
              </a:rPr>
              <a:t>رحم</a:t>
            </a:r>
            <a:endParaRPr lang="fa-IR" sz="1800" b="1" dirty="0">
              <a:solidFill>
                <a:schemeClr val="tx1"/>
              </a:solidFill>
              <a:cs typeface="0 Bardiya" panose="00000400000000000000" pitchFamily="2" charset="-78"/>
            </a:endParaRPr>
          </a:p>
          <a:p>
            <a:pPr lvl="0" algn="r" rtl="1">
              <a:buFont typeface="Wingdings" panose="05000000000000000000" pitchFamily="2" charset="2"/>
              <a:buChar char="v"/>
            </a:pPr>
            <a:r>
              <a:rPr lang="fa-IR" sz="1800" b="1" dirty="0">
                <a:solidFill>
                  <a:prstClr val="black"/>
                </a:solidFill>
                <a:cs typeface="0 Bardiya" panose="00000400000000000000" pitchFamily="2" charset="-78"/>
              </a:rPr>
              <a:t>تسریع و پیشرفت مرحله دوم زایمان</a:t>
            </a:r>
          </a:p>
          <a:p>
            <a:pPr lvl="0" algn="r" rtl="1">
              <a:buFont typeface="Wingdings" panose="05000000000000000000" pitchFamily="2" charset="2"/>
              <a:buChar char="v"/>
            </a:pPr>
            <a:r>
              <a:rPr lang="fa-IR" sz="2000" b="1" dirty="0" smtClean="0">
                <a:solidFill>
                  <a:prstClr val="black"/>
                </a:solidFill>
                <a:cs typeface="0 Bardiya" panose="00000400000000000000" pitchFamily="2" charset="-78"/>
              </a:rPr>
              <a:t>ی</a:t>
            </a:r>
            <a:r>
              <a:rPr lang="fa-IR" sz="2000" b="1" dirty="0" smtClean="0">
                <a:solidFill>
                  <a:srgbClr val="7030A0"/>
                </a:solidFill>
                <a:cs typeface="0 Bardiya" panose="00000400000000000000" pitchFamily="2" charset="-78"/>
              </a:rPr>
              <a:t>پس از زایمان :</a:t>
            </a:r>
          </a:p>
          <a:p>
            <a:pPr algn="r" rtl="1">
              <a:buFont typeface="Wingdings" panose="05000000000000000000" pitchFamily="2" charset="2"/>
              <a:buChar char="v"/>
            </a:pPr>
            <a:r>
              <a:rPr lang="fa-IR" sz="1800" b="1" dirty="0">
                <a:solidFill>
                  <a:prstClr val="black"/>
                </a:solidFill>
                <a:cs typeface="0 Bardiya" panose="00000400000000000000" pitchFamily="2" charset="-78"/>
              </a:rPr>
              <a:t>افزایش شیر </a:t>
            </a:r>
          </a:p>
          <a:p>
            <a:pPr algn="r" rtl="1">
              <a:buFont typeface="Wingdings" panose="05000000000000000000" pitchFamily="2" charset="2"/>
              <a:buChar char="v"/>
            </a:pPr>
            <a:r>
              <a:rPr lang="fa-IR" sz="1800" b="1" dirty="0">
                <a:solidFill>
                  <a:prstClr val="black"/>
                </a:solidFill>
                <a:cs typeface="0 Bardiya" panose="00000400000000000000" pitchFamily="2" charset="-78"/>
              </a:rPr>
              <a:t> رفع یبوست مادر</a:t>
            </a:r>
          </a:p>
          <a:p>
            <a:pPr algn="r" rtl="1"/>
            <a:endParaRPr lang="fa-IR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38592" y="2012499"/>
            <a:ext cx="2687781" cy="221092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56219" y="4223421"/>
            <a:ext cx="2371550" cy="173141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0855" y="2012499"/>
            <a:ext cx="3563499" cy="298540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3563" y="4336472"/>
            <a:ext cx="3477491" cy="2618509"/>
          </a:xfrm>
          <a:prstGeom prst="rect">
            <a:avLst/>
          </a:prstGeom>
        </p:spPr>
      </p:pic>
      <p:sp>
        <p:nvSpPr>
          <p:cNvPr id="12" name="Up Ribbon 11"/>
          <p:cNvSpPr/>
          <p:nvPr/>
        </p:nvSpPr>
        <p:spPr>
          <a:xfrm>
            <a:off x="1032164" y="205281"/>
            <a:ext cx="9767454" cy="1338984"/>
          </a:xfrm>
          <a:prstGeom prst="ribbon2">
            <a:avLst/>
          </a:prstGeom>
          <a:solidFill>
            <a:srgbClr val="FF7C8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3200" b="1" dirty="0" smtClean="0">
                <a:solidFill>
                  <a:srgbClr val="002060"/>
                </a:solidFill>
                <a:cs typeface="0 Bardiya" panose="00000400000000000000" pitchFamily="2" charset="-78"/>
              </a:rPr>
              <a:t>نقاط فشاری موثر برای افزایش شیرمادر</a:t>
            </a:r>
            <a:endParaRPr lang="fa-IR" sz="3200" b="1" dirty="0">
              <a:solidFill>
                <a:srgbClr val="002060"/>
              </a:solidFill>
              <a:cs typeface="0 Bardiya" panose="00000400000000000000" pitchFamily="2" charset="-78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47172" y="6320094"/>
            <a:ext cx="3340898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1255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71</Words>
  <Application>Microsoft Office PowerPoint</Application>
  <PresentationFormat>Widescreen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0 Bardiya</vt:lpstr>
      <vt:lpstr>Arial</vt:lpstr>
      <vt:lpstr>Calibri</vt:lpstr>
      <vt:lpstr>Calibri Light</vt:lpstr>
      <vt:lpstr>Times New Roman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نقاط فشاری موثر برای افزایش شیرمادر</dc:title>
  <dc:creator>Kosar Hospital</dc:creator>
  <cp:lastModifiedBy>Kosar Hospital</cp:lastModifiedBy>
  <cp:revision>10</cp:revision>
  <dcterms:created xsi:type="dcterms:W3CDTF">2024-07-27T07:20:12Z</dcterms:created>
  <dcterms:modified xsi:type="dcterms:W3CDTF">2024-07-27T08:56:39Z</dcterms:modified>
</cp:coreProperties>
</file>